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3" r:id="rId5"/>
    <p:sldId id="262" r:id="rId6"/>
    <p:sldId id="266" r:id="rId7"/>
    <p:sldId id="267" r:id="rId8"/>
    <p:sldId id="265" r:id="rId9"/>
    <p:sldId id="257" r:id="rId10"/>
    <p:sldId id="260" r:id="rId11"/>
    <p:sldId id="261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9E83D-51D7-4910-BADF-85554A0DA775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E78FB-15A2-4751-940E-1E9984A9EE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14E20-4B7F-4D55-B63A-1FC8847994C7}" type="slidenum">
              <a:rPr lang="en-US" altLang="cs-CZ" smtClean="0"/>
              <a:pPr/>
              <a:t>6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F087D-A2D8-423F-99BB-94062CDFA3C6}" type="slidenum">
              <a:rPr lang="cs-CZ" altLang="cs-CZ" smtClean="0">
                <a:latin typeface="Arial" pitchFamily="34" charset="0"/>
              </a:rPr>
              <a:pPr/>
              <a:t>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3572-A261-4920-90EE-43CB2D609A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3021-9159-414F-AAB8-AC913A385A98}" type="datetimeFigureOut">
              <a:rPr lang="cs-CZ" smtClean="0"/>
              <a:pPr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14F6-86A5-41AE-8B49-7A824B6D248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Anatomie bolesti</a:t>
            </a:r>
            <a:br>
              <a:rPr lang="cs-CZ" dirty="0"/>
            </a:br>
            <a:r>
              <a:rPr lang="cs-CZ" dirty="0"/>
              <a:t>a stres</a:t>
            </a:r>
            <a:br>
              <a:rPr lang="cs-CZ" dirty="0"/>
            </a:br>
            <a:r>
              <a:rPr lang="sk-SK" sz="1300" dirty="0"/>
              <a:t>Autor: </a:t>
            </a:r>
            <a:r>
              <a:rPr lang="sk-SK" sz="1300" dirty="0" err="1"/>
              <a:t>kolektiv</a:t>
            </a:r>
            <a:r>
              <a:rPr lang="sk-SK" sz="1300" dirty="0"/>
              <a:t> </a:t>
            </a:r>
            <a:r>
              <a:rPr lang="sk-SK" sz="1300" dirty="0" err="1"/>
              <a:t>autorů</a:t>
            </a:r>
            <a:r>
              <a:rPr lang="sk-SK" sz="1300" dirty="0"/>
              <a:t> pod vedením </a:t>
            </a:r>
            <a:r>
              <a:rPr lang="en-GB" sz="1300" dirty="0"/>
              <a:t>prof. </a:t>
            </a:r>
            <a:r>
              <a:rPr lang="en-GB" sz="1300" dirty="0" err="1"/>
              <a:t>MUDr</a:t>
            </a:r>
            <a:r>
              <a:rPr lang="en-GB" sz="1300" dirty="0"/>
              <a:t>. Petra </a:t>
            </a:r>
            <a:r>
              <a:rPr lang="en-GB" sz="1300" dirty="0" err="1"/>
              <a:t>Zacha</a:t>
            </a:r>
            <a:r>
              <a:rPr lang="en-GB" sz="1300" dirty="0"/>
              <a:t>, </a:t>
            </a:r>
            <a:r>
              <a:rPr lang="en-GB" sz="1300" dirty="0" err="1"/>
              <a:t>CSc</a:t>
            </a:r>
            <a:r>
              <a:rPr lang="en-GB" sz="1300" dirty="0"/>
              <a:t>. z </a:t>
            </a:r>
            <a:r>
              <a:rPr lang="en-GB" sz="1300" dirty="0" err="1"/>
              <a:t>Ústavu</a:t>
            </a:r>
            <a:r>
              <a:rPr lang="en-GB" sz="1300" dirty="0"/>
              <a:t> </a:t>
            </a:r>
            <a:r>
              <a:rPr lang="en-GB" sz="1300" dirty="0" err="1"/>
              <a:t>Anatomie</a:t>
            </a:r>
            <a:r>
              <a:rPr lang="en-GB" sz="1300" dirty="0"/>
              <a:t> 3. LF UK</a:t>
            </a:r>
            <a:br>
              <a:rPr lang="cs-CZ" sz="1300" dirty="0"/>
            </a:br>
            <a:endParaRPr lang="cs-CZ" sz="1300" dirty="0"/>
          </a:p>
        </p:txBody>
      </p:sp>
      <p:pic>
        <p:nvPicPr>
          <p:cNvPr id="4" name="Obrázek 3" descr="ibnbjkdjjaemkcc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648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43808" y="1196752"/>
            <a:ext cx="29878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Reg</a:t>
            </a:r>
            <a:r>
              <a:rPr kumimoji="0" lang="cs-CZ" altLang="zh-CN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č. projektu:  CZ.02.2.69/0.0/0.0/16_015/0002362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10.3. Major pathways for pain (and temperature) sens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240"/>
            <a:ext cx="5581215" cy="68407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580112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</a:t>
            </a:r>
            <a:r>
              <a:rPr lang="cs-CZ" dirty="0" err="1"/>
              <a:t>Neuroscience</a:t>
            </a:r>
            <a:r>
              <a:rPr lang="cs-CZ" dirty="0"/>
              <a:t>, 2nd </a:t>
            </a:r>
            <a:r>
              <a:rPr lang="cs-CZ" dirty="0" err="1"/>
              <a:t>Ed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 l="24213" t="8134" r="28144" b="5068"/>
          <a:stretch>
            <a:fillRect/>
          </a:stretch>
        </p:blipFill>
        <p:spPr bwMode="auto">
          <a:xfrm>
            <a:off x="0" y="216600"/>
            <a:ext cx="6480720" cy="66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516216" y="602128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Yam a spol.,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1063" t="19334" r="22632" b="15567"/>
          <a:stretch>
            <a:fillRect/>
          </a:stretch>
        </p:blipFill>
        <p:spPr bwMode="auto">
          <a:xfrm>
            <a:off x="6847" y="116632"/>
            <a:ext cx="907920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</a:t>
            </a:r>
            <a:r>
              <a:rPr lang="cs-CZ" dirty="0" err="1"/>
              <a:t>Apkarian</a:t>
            </a:r>
            <a:r>
              <a:rPr lang="cs-CZ" dirty="0"/>
              <a:t> a spol., 2005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" descr="by-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357958"/>
            <a:ext cx="579438" cy="20637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14348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/>
              <a:t>Toto dílo podléhá licenci </a:t>
            </a:r>
            <a:r>
              <a:rPr lang="cs-CZ" sz="1200" dirty="0" err="1">
                <a:hlinkClick r:id="rId4"/>
              </a:rPr>
              <a:t>Creative</a:t>
            </a:r>
            <a:r>
              <a:rPr lang="cs-CZ" sz="1200" dirty="0">
                <a:hlinkClick r:id="rId4"/>
              </a:rPr>
              <a:t> </a:t>
            </a:r>
            <a:r>
              <a:rPr lang="cs-CZ" sz="1200" dirty="0" err="1">
                <a:hlinkClick r:id="rId4"/>
              </a:rPr>
              <a:t>Commons</a:t>
            </a:r>
            <a:r>
              <a:rPr lang="cs-CZ" sz="1200" dirty="0">
                <a:hlinkClick r:id="rId4"/>
              </a:rPr>
              <a:t> licenci 4.0 Mezinárodní Licence</a:t>
            </a:r>
            <a:r>
              <a:rPr lang="cs-CZ" sz="12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/>
              <a:t>Receptory bolesti (</a:t>
            </a:r>
            <a:r>
              <a:rPr lang="cs-CZ" dirty="0" err="1"/>
              <a:t>nociceptory</a:t>
            </a:r>
            <a:r>
              <a:rPr lang="cs-CZ" dirty="0"/>
              <a:t>)</a:t>
            </a:r>
          </a:p>
        </p:txBody>
      </p:sp>
      <p:pic>
        <p:nvPicPr>
          <p:cNvPr id="1026" name="Picture 2" descr="http://d1yboe6750e2cu.cloudfront.net/i/f43962e06bd1039b799a536283de8f410cad67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548331" cy="566124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95936" y="64886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</a:t>
            </a:r>
            <a:r>
              <a:rPr lang="cs-CZ" dirty="0" err="1"/>
              <a:t>Pain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, 2015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cs-CZ" dirty="0" err="1"/>
              <a:t>Rexedovy</a:t>
            </a:r>
            <a:r>
              <a:rPr lang="cs-CZ" dirty="0"/>
              <a:t> zóny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Zóna I-II </a:t>
            </a:r>
            <a:r>
              <a:rPr lang="cs-CZ" dirty="0"/>
              <a:t>přepojení pomalé bolesti na </a:t>
            </a:r>
            <a:r>
              <a:rPr lang="cs-CZ" dirty="0" err="1"/>
              <a:t>spinoretikulární</a:t>
            </a:r>
            <a:r>
              <a:rPr lang="cs-CZ" dirty="0"/>
              <a:t> dráhu – C vlákna difúzní, špatně lokalizovatelná bolest a emoční doprovod (viscerální bolestivost)</a:t>
            </a:r>
          </a:p>
          <a:p>
            <a:r>
              <a:rPr lang="cs-CZ" b="1" dirty="0"/>
              <a:t>Zóna III-V </a:t>
            </a:r>
            <a:r>
              <a:rPr lang="cs-CZ" dirty="0" err="1"/>
              <a:t>anterolaterální</a:t>
            </a:r>
            <a:r>
              <a:rPr lang="cs-CZ" dirty="0"/>
              <a:t> systém, první bolest, rychlá bolest - tenká </a:t>
            </a:r>
            <a:r>
              <a:rPr lang="cs-CZ" dirty="0" err="1"/>
              <a:t>myelinizovaná</a:t>
            </a:r>
            <a:r>
              <a:rPr lang="cs-CZ" dirty="0"/>
              <a:t> vlákna A delta (bolest, teplo, chlad z </a:t>
            </a:r>
            <a:r>
              <a:rPr lang="cs-CZ" dirty="0" err="1"/>
              <a:t>nociceptorů</a:t>
            </a:r>
            <a:r>
              <a:rPr lang="cs-CZ" dirty="0"/>
              <a:t>, dobře lokalizovatelná)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2080" y="39330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Periost, </a:t>
            </a:r>
            <a:r>
              <a:rPr lang="cs-CZ" dirty="0" err="1"/>
              <a:t>capsula</a:t>
            </a:r>
            <a:r>
              <a:rPr lang="cs-CZ" dirty="0"/>
              <a:t> </a:t>
            </a:r>
            <a:r>
              <a:rPr lang="cs-CZ" dirty="0" err="1"/>
              <a:t>articularis</a:t>
            </a:r>
            <a:r>
              <a:rPr lang="cs-CZ" dirty="0"/>
              <a:t>, kůže, kosterní sval, podkoží, </a:t>
            </a:r>
            <a:r>
              <a:rPr lang="cs-CZ" dirty="0" err="1"/>
              <a:t>ligamenta</a:t>
            </a:r>
            <a:r>
              <a:rPr lang="cs-CZ" dirty="0"/>
              <a:t>, šlachy, zuby, obecně „hlava“ přes n. V, trigeminální a spinální bolestivost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92080" y="191683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Bolest z viscerálních orgánů, dutina břišní, hrudní, oblast pánve, sliznice, stěna cév, n. X, </a:t>
            </a:r>
            <a:r>
              <a:rPr lang="cs-CZ" dirty="0" err="1"/>
              <a:t>sympaticus</a:t>
            </a:r>
            <a:r>
              <a:rPr lang="cs-CZ" dirty="0"/>
              <a:t>, </a:t>
            </a:r>
            <a:r>
              <a:rPr lang="cs-CZ" dirty="0" err="1"/>
              <a:t>pelvické</a:t>
            </a:r>
            <a:r>
              <a:rPr lang="cs-CZ" dirty="0"/>
              <a:t> autonomní nervy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4644008" y="213285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788024" y="400506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24606" t="29133" r="25782" b="18367"/>
          <a:stretch>
            <a:fillRect/>
          </a:stretch>
        </p:blipFill>
        <p:spPr bwMode="auto">
          <a:xfrm>
            <a:off x="5436096" y="0"/>
            <a:ext cx="322027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7762" t="22133" r="5307" b="47067"/>
          <a:stretch>
            <a:fillRect/>
          </a:stretch>
        </p:blipFill>
        <p:spPr bwMode="auto">
          <a:xfrm>
            <a:off x="0" y="1196752"/>
            <a:ext cx="4032448" cy="41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3193" t="8834" r="6882" b="19067"/>
          <a:stretch>
            <a:fillRect/>
          </a:stretch>
        </p:blipFill>
        <p:spPr bwMode="auto">
          <a:xfrm>
            <a:off x="4139953" y="404663"/>
            <a:ext cx="4645632" cy="62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Ã½sledek obrÃ¡zku pro pain skin recep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15629" cy="544562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4048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Podle </a:t>
            </a:r>
            <a:r>
              <a:rPr lang="cs-CZ" dirty="0" err="1"/>
              <a:t>Nociceptor</a:t>
            </a:r>
            <a:r>
              <a:rPr lang="cs-CZ" dirty="0"/>
              <a:t>, Science </a:t>
            </a:r>
            <a:r>
              <a:rPr lang="cs-CZ" dirty="0" err="1"/>
              <a:t>Direct</a:t>
            </a:r>
            <a:r>
              <a:rPr lang="cs-CZ" dirty="0"/>
              <a:t>,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specifika viscerálních bolestí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ne všechny orgány bolí (játra, mozek)</a:t>
            </a:r>
          </a:p>
          <a:p>
            <a:r>
              <a:rPr lang="cs-CZ" altLang="cs-CZ" sz="2800" dirty="0"/>
              <a:t>nemusí být spojena s mechanickým poraněním (např. střevo – kauterizace nebolí, ale distenze ano)</a:t>
            </a:r>
          </a:p>
          <a:p>
            <a:r>
              <a:rPr lang="cs-CZ" altLang="cs-CZ" sz="2800" dirty="0"/>
              <a:t>difúzní a těžko lokalizovatelná</a:t>
            </a:r>
          </a:p>
          <a:p>
            <a:r>
              <a:rPr lang="cs-CZ" altLang="cs-CZ" sz="2800" dirty="0"/>
              <a:t>autonomní doprovod</a:t>
            </a:r>
          </a:p>
          <a:p>
            <a:r>
              <a:rPr lang="cs-CZ" altLang="cs-CZ" sz="2800" dirty="0"/>
              <a:t>přenáší se na somaticky vnímaná místa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22830"/>
          </a:xfrm>
          <a:noFill/>
        </p:spPr>
      </p:pic>
      <p:sp>
        <p:nvSpPr>
          <p:cNvPr id="6" name="TextovéPole 5"/>
          <p:cNvSpPr txBox="1"/>
          <p:nvPr/>
        </p:nvSpPr>
        <p:spPr>
          <a:xfrm>
            <a:off x="971600" y="616530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Vysvětlení přenesené bolesti a </a:t>
            </a:r>
            <a:r>
              <a:rPr lang="cs-CZ" dirty="0" err="1"/>
              <a:t>viscero</a:t>
            </a:r>
            <a:r>
              <a:rPr lang="cs-CZ" dirty="0"/>
              <a:t>-somatické </a:t>
            </a:r>
            <a:r>
              <a:rPr lang="cs-CZ" dirty="0" err="1"/>
              <a:t>sensitizace</a:t>
            </a:r>
            <a:r>
              <a:rPr lang="cs-CZ" dirty="0"/>
              <a:t> (např. ureter a děloha – </a:t>
            </a:r>
            <a:r>
              <a:rPr lang="cs-CZ" dirty="0" err="1"/>
              <a:t>viscero</a:t>
            </a:r>
            <a:r>
              <a:rPr lang="cs-CZ" dirty="0"/>
              <a:t>-viscerální </a:t>
            </a:r>
            <a:r>
              <a:rPr lang="cs-CZ" dirty="0" err="1"/>
              <a:t>senz</a:t>
            </a:r>
            <a:r>
              <a:rPr lang="cs-CZ" dirty="0"/>
              <a:t>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7632700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51050" y="333375"/>
            <a:ext cx="424973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1628775"/>
            <a:ext cx="8307387" cy="5149852"/>
            <a:chOff x="113" y="1026"/>
            <a:chExt cx="5233" cy="3244"/>
          </a:xfrm>
        </p:grpSpPr>
        <p:sp>
          <p:nvSpPr>
            <p:cNvPr id="11270" name="Text Box 5"/>
            <p:cNvSpPr txBox="1">
              <a:spLocks noChangeArrowheads="1"/>
            </p:cNvSpPr>
            <p:nvPr/>
          </p:nvSpPr>
          <p:spPr bwMode="auto">
            <a:xfrm>
              <a:off x="302" y="3979"/>
              <a:ext cx="49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dirty="0" err="1">
                  <a:solidFill>
                    <a:schemeClr val="hlink"/>
                  </a:solidFill>
                  <a:latin typeface="Tahoma" pitchFamily="34" charset="0"/>
                </a:rPr>
                <a:t>Headovy</a:t>
              </a:r>
              <a:r>
                <a:rPr lang="cs-CZ" altLang="cs-CZ" sz="2400" dirty="0">
                  <a:solidFill>
                    <a:schemeClr val="hlink"/>
                  </a:solidFill>
                  <a:latin typeface="Tahoma" pitchFamily="34" charset="0"/>
                </a:rPr>
                <a:t> zóny (dermatom, </a:t>
              </a:r>
              <a:r>
                <a:rPr lang="cs-CZ" altLang="cs-CZ" sz="2400" dirty="0" err="1">
                  <a:solidFill>
                    <a:schemeClr val="hlink"/>
                  </a:solidFill>
                  <a:latin typeface="Tahoma" pitchFamily="34" charset="0"/>
                </a:rPr>
                <a:t>myotom</a:t>
              </a:r>
              <a:r>
                <a:rPr lang="cs-CZ" altLang="cs-CZ" sz="2400" dirty="0">
                  <a:solidFill>
                    <a:schemeClr val="hlink"/>
                  </a:solidFill>
                  <a:latin typeface="Tahoma" pitchFamily="34" charset="0"/>
                </a:rPr>
                <a:t>, </a:t>
              </a:r>
              <a:r>
                <a:rPr lang="cs-CZ" altLang="cs-CZ" sz="2400" dirty="0" err="1">
                  <a:solidFill>
                    <a:schemeClr val="hlink"/>
                  </a:solidFill>
                  <a:latin typeface="Tahoma" pitchFamily="34" charset="0"/>
                </a:rPr>
                <a:t>sklerotom</a:t>
              </a:r>
              <a:r>
                <a:rPr lang="cs-CZ" altLang="cs-CZ" sz="2400" dirty="0">
                  <a:solidFill>
                    <a:schemeClr val="hlink"/>
                  </a:solidFill>
                  <a:latin typeface="Tahoma" pitchFamily="34" charset="0"/>
                </a:rPr>
                <a:t>)</a:t>
              </a:r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4377" y="1071"/>
              <a:ext cx="62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thymus</a:t>
              </a:r>
            </a:p>
          </p:txBody>
        </p:sp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113" y="1752"/>
              <a:ext cx="1026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játra, žlučník</a:t>
              </a:r>
            </a:p>
          </p:txBody>
        </p:sp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249" y="2478"/>
              <a:ext cx="75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appendix</a:t>
              </a:r>
            </a:p>
          </p:txBody>
        </p:sp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2577" y="1026"/>
              <a:ext cx="606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slezina</a:t>
              </a:r>
            </a:p>
          </p:txBody>
        </p:sp>
        <p:sp>
          <p:nvSpPr>
            <p:cNvPr id="11275" name="Text Box 10"/>
            <p:cNvSpPr txBox="1">
              <a:spLocks noChangeArrowheads="1"/>
            </p:cNvSpPr>
            <p:nvPr/>
          </p:nvSpPr>
          <p:spPr bwMode="auto">
            <a:xfrm>
              <a:off x="2346" y="1389"/>
              <a:ext cx="106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plíce, bránice</a:t>
              </a:r>
            </a:p>
          </p:txBody>
        </p:sp>
        <p:sp>
          <p:nvSpPr>
            <p:cNvPr id="11276" name="Text Box 11"/>
            <p:cNvSpPr txBox="1">
              <a:spLocks noChangeArrowheads="1"/>
            </p:cNvSpPr>
            <p:nvPr/>
          </p:nvSpPr>
          <p:spPr bwMode="auto">
            <a:xfrm>
              <a:off x="2627" y="1752"/>
              <a:ext cx="506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srdce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2552" y="2024"/>
              <a:ext cx="65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žaludek</a:t>
              </a:r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2499" y="2251"/>
              <a:ext cx="76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pankreas</a:t>
              </a:r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2541" y="2432"/>
              <a:ext cx="67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tenké s.</a:t>
              </a:r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2605" y="2614"/>
              <a:ext cx="549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ovária</a:t>
              </a:r>
            </a:p>
          </p:txBody>
        </p:sp>
        <p:sp>
          <p:nvSpPr>
            <p:cNvPr id="11281" name="Text Box 16"/>
            <p:cNvSpPr txBox="1">
              <a:spLocks noChangeArrowheads="1"/>
            </p:cNvSpPr>
            <p:nvPr/>
          </p:nvSpPr>
          <p:spPr bwMode="auto">
            <a:xfrm>
              <a:off x="2537" y="2795"/>
              <a:ext cx="68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tlusté s.</a:t>
              </a:r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2541" y="2976"/>
              <a:ext cx="613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ledviny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541" y="3340"/>
              <a:ext cx="655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močový</a:t>
              </a:r>
            </a:p>
            <a:p>
              <a:r>
                <a:rPr lang="cs-CZ" altLang="cs-CZ" sz="1600">
                  <a:latin typeface="Arial Black" pitchFamily="34" charset="0"/>
                </a:rPr>
                <a:t>měchýř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2506" y="3702"/>
              <a:ext cx="74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močovod</a:t>
              </a:r>
            </a:p>
          </p:txBody>
        </p:sp>
        <p:sp>
          <p:nvSpPr>
            <p:cNvPr id="11285" name="Text Box 20"/>
            <p:cNvSpPr txBox="1">
              <a:spLocks noChangeArrowheads="1"/>
            </p:cNvSpPr>
            <p:nvPr/>
          </p:nvSpPr>
          <p:spPr bwMode="auto">
            <a:xfrm>
              <a:off x="748" y="1253"/>
              <a:ext cx="62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altLang="cs-CZ" sz="1600">
                  <a:latin typeface="Arial Black" pitchFamily="34" charset="0"/>
                </a:rPr>
                <a:t>thymus</a:t>
              </a: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4320" y="1392"/>
              <a:ext cx="1026" cy="2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cs-CZ" altLang="cs-CZ" sz="1600">
                  <a:latin typeface="Arial Black" pitchFamily="34" charset="0"/>
                </a:rPr>
                <a:t>játra, žlučník</a:t>
              </a:r>
            </a:p>
          </p:txBody>
        </p:sp>
      </p:grpSp>
      <p:sp>
        <p:nvSpPr>
          <p:cNvPr id="11269" name="Rectangle 2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6964362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Viscerální přenesená bolest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/>
              <a:t>Dráha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3491880" cy="4525963"/>
          </a:xfrm>
        </p:spPr>
        <p:txBody>
          <a:bodyPr/>
          <a:lstStyle/>
          <a:p>
            <a:r>
              <a:rPr lang="cs-CZ" dirty="0" err="1"/>
              <a:t>Anterolaterální</a:t>
            </a:r>
            <a:r>
              <a:rPr lang="cs-CZ" dirty="0"/>
              <a:t> systém</a:t>
            </a:r>
          </a:p>
          <a:p>
            <a:r>
              <a:rPr lang="cs-CZ" dirty="0"/>
              <a:t>Dráha </a:t>
            </a:r>
            <a:r>
              <a:rPr lang="cs-CZ" dirty="0" err="1"/>
              <a:t>spinoretikulární</a:t>
            </a:r>
            <a:endParaRPr lang="cs-CZ" dirty="0"/>
          </a:p>
          <a:p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33075" t="30533" r="40058" b="22567"/>
          <a:stretch>
            <a:fillRect/>
          </a:stretch>
        </p:blipFill>
        <p:spPr bwMode="auto">
          <a:xfrm>
            <a:off x="3347865" y="978190"/>
            <a:ext cx="5796136" cy="56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303</Words>
  <Application>Microsoft Office PowerPoint</Application>
  <PresentationFormat>Předvádění na obrazovce (4:3)</PresentationFormat>
  <Paragraphs>45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SimSun</vt:lpstr>
      <vt:lpstr>SimSun</vt:lpstr>
      <vt:lpstr>Arial</vt:lpstr>
      <vt:lpstr>Arial Black</vt:lpstr>
      <vt:lpstr>Calibri</vt:lpstr>
      <vt:lpstr>Tahoma</vt:lpstr>
      <vt:lpstr>Times New Roman</vt:lpstr>
      <vt:lpstr>Motiv sady Office</vt:lpstr>
      <vt:lpstr>Anatomie bolesti a stres Autor: kolektiv autorů pod vedením prof. MUDr. Petra Zacha, CSc. z Ústavu Anatomie 3. LF UK </vt:lpstr>
      <vt:lpstr>Receptory bolesti (nociceptory)</vt:lpstr>
      <vt:lpstr>Rexedovy zóny</vt:lpstr>
      <vt:lpstr>Prezentace aplikace PowerPoint</vt:lpstr>
      <vt:lpstr>Prezentace aplikace PowerPoint</vt:lpstr>
      <vt:lpstr>specifika viscerálních bolestí</vt:lpstr>
      <vt:lpstr>Prezentace aplikace PowerPoint</vt:lpstr>
      <vt:lpstr>Viscerální přenesená bolest</vt:lpstr>
      <vt:lpstr>Dráha bolesti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bolesti</dc:title>
  <dc:creator>Petr Zach</dc:creator>
  <cp:lastModifiedBy>Martina Krčková</cp:lastModifiedBy>
  <cp:revision>27</cp:revision>
  <dcterms:created xsi:type="dcterms:W3CDTF">2019-09-19T08:12:51Z</dcterms:created>
  <dcterms:modified xsi:type="dcterms:W3CDTF">2024-02-21T11:10:54Z</dcterms:modified>
</cp:coreProperties>
</file>